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  <p:sldId id="263" r:id="rId11"/>
    <p:sldId id="265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21035-FE80-41DB-B56C-970E002784EB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41198-2AB0-4FD0-84FE-AA3049BA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42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FNAL beam test results update</a:t>
            </a:r>
            <a:br>
              <a:rPr lang="en-US" dirty="0" smtClean="0"/>
            </a:br>
            <a:r>
              <a:rPr lang="en-US" dirty="0" smtClean="0"/>
              <a:t>-- tracking in (r,</a:t>
            </a:r>
            <a:r>
              <a:rPr lang="el-GR" dirty="0" smtClean="0"/>
              <a:t>ϕ</a:t>
            </a:r>
            <a:r>
              <a:rPr lang="en-US" dirty="0" smtClean="0"/>
              <a:t>) plane for ref. detectors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13175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02/24/2014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44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Ex</a:t>
            </a:r>
            <a:r>
              <a:rPr lang="en-US" sz="3000" dirty="0" smtClean="0">
                <a:solidFill>
                  <a:srgbClr val="0000CC"/>
                </a:solidFill>
              </a:rPr>
              <a:t>clusive residual distribution in </a:t>
            </a:r>
            <a:r>
              <a:rPr lang="el-GR" sz="3000" dirty="0" smtClean="0">
                <a:solidFill>
                  <a:srgbClr val="0000CC"/>
                </a:solidFill>
              </a:rPr>
              <a:t>ϕ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3"/>
            <a:ext cx="4571992" cy="28194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3"/>
            <a:ext cx="4571992" cy="2965806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965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1283732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=75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1295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=44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=38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=56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10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7966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9"/>
          <a:stretch/>
        </p:blipFill>
        <p:spPr>
          <a:xfrm>
            <a:off x="0" y="3581400"/>
            <a:ext cx="4572000" cy="32766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85"/>
          <a:stretch/>
        </p:blipFill>
        <p:spPr>
          <a:xfrm>
            <a:off x="4419600" y="3581400"/>
            <a:ext cx="4724401" cy="327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inclusive &amp; exclusive resolutions</a:t>
            </a:r>
            <a:endParaRPr lang="en-US" sz="3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960669"/>
              </p:ext>
            </p:extLst>
          </p:nvPr>
        </p:nvGraphicFramePr>
        <p:xfrm>
          <a:off x="304800" y="685800"/>
          <a:ext cx="8382001" cy="2828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7750"/>
                <a:gridCol w="1047750"/>
                <a:gridCol w="1047750"/>
                <a:gridCol w="1190624"/>
                <a:gridCol w="904877"/>
                <a:gridCol w="1047750"/>
                <a:gridCol w="1047750"/>
                <a:gridCol w="1047750"/>
              </a:tblGrid>
              <a:tr h="2984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err="1">
                          <a:effectLst/>
                        </a:rPr>
                        <a:t>exclu</a:t>
                      </a:r>
                      <a:r>
                        <a:rPr lang="en-US" sz="2000" u="none" strike="noStrike" dirty="0" smtClean="0">
                          <a:effectLst/>
                        </a:rPr>
                        <a:t>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err="1">
                          <a:effectLst/>
                        </a:rPr>
                        <a:t>inclu</a:t>
                      </a:r>
                      <a:r>
                        <a:rPr lang="en-US" sz="2000" u="none" strike="noStrike" dirty="0" smtClean="0">
                          <a:effectLst/>
                        </a:rPr>
                        <a:t>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geo. Avg.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REF2_r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166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0.9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46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l-G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9144" anchor="ctr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REF3_r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98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69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82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UVA3_r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89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55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REF1_r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137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59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REF2_</a:t>
                      </a:r>
                      <a:r>
                        <a:rPr lang="el-GR" sz="2000" u="none" strike="noStrike" dirty="0" smtClean="0">
                          <a:effectLst/>
                        </a:rPr>
                        <a:t>ϕ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39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l-G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REF3_</a:t>
                      </a:r>
                      <a:r>
                        <a:rPr lang="el-GR" sz="2000" u="none" strike="noStrike" dirty="0" smtClean="0">
                          <a:effectLst/>
                        </a:rPr>
                        <a:t>ϕ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44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31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UVA3_</a:t>
                      </a:r>
                      <a:r>
                        <a:rPr lang="el-GR" sz="2000" u="none" strike="noStrike" dirty="0" smtClean="0">
                          <a:effectLst/>
                        </a:rPr>
                        <a:t>ϕ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38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8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REF1_</a:t>
                      </a:r>
                      <a:r>
                        <a:rPr lang="el-GR" sz="2000" u="none" strike="noStrike" dirty="0" smtClean="0">
                          <a:effectLst/>
                        </a:rPr>
                        <a:t>ϕ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56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0" y="6477000"/>
            <a:ext cx="2133600" cy="365125"/>
          </a:xfrm>
        </p:spPr>
        <p:txBody>
          <a:bodyPr/>
          <a:lstStyle/>
          <a:p>
            <a:pPr algn="l"/>
            <a:fld id="{B6F15528-21DE-4FAA-801E-634DDDAF4B2B}" type="slidenum">
              <a:rPr lang="en-US" sz="2400" smtClean="0"/>
              <a:pPr algn="l"/>
              <a:t>11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8478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3000" dirty="0" smtClean="0"/>
              <a:t>Resolution comparison in (r,</a:t>
            </a:r>
            <a:r>
              <a:rPr lang="el-GR" sz="3000" dirty="0" smtClean="0"/>
              <a:t>ϕ</a:t>
            </a:r>
            <a:r>
              <a:rPr lang="en-US" sz="3000" dirty="0" smtClean="0"/>
              <a:t>) and (</a:t>
            </a:r>
            <a:r>
              <a:rPr lang="en-US" sz="3000" dirty="0" err="1" smtClean="0"/>
              <a:t>x,y</a:t>
            </a:r>
            <a:r>
              <a:rPr lang="en-US" sz="3000" dirty="0" smtClean="0"/>
              <a:t>)</a:t>
            </a:r>
            <a:br>
              <a:rPr lang="en-US" sz="3000" dirty="0" smtClean="0"/>
            </a:br>
            <a:r>
              <a:rPr lang="en-US" sz="3000" dirty="0" smtClean="0"/>
              <a:t>coordinate systems (inclusive)</a:t>
            </a:r>
            <a:endParaRPr lang="en-US" sz="3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786416"/>
              </p:ext>
            </p:extLst>
          </p:nvPr>
        </p:nvGraphicFramePr>
        <p:xfrm>
          <a:off x="76200" y="1447800"/>
          <a:ext cx="8839200" cy="1847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875980"/>
                <a:gridCol w="724220"/>
                <a:gridCol w="1058476"/>
                <a:gridCol w="998924"/>
                <a:gridCol w="1036320"/>
                <a:gridCol w="792480"/>
                <a:gridCol w="975360"/>
                <a:gridCol w="883920"/>
                <a:gridCol w="883920"/>
              </a:tblGrid>
              <a:tr h="36957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&lt;r&gt;[</a:t>
                      </a:r>
                      <a:r>
                        <a:rPr lang="el-GR" sz="180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μ</a:t>
                      </a:r>
                      <a:r>
                        <a:rPr lang="en-US" sz="180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m]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σ</a:t>
                      </a:r>
                      <a:r>
                        <a:rPr lang="en-US" sz="1800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r</a:t>
                      </a:r>
                      <a:r>
                        <a:rPr lang="en-US" sz="18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baseline="0" dirty="0">
                          <a:solidFill>
                            <a:srgbClr val="FF0000"/>
                          </a:solidFill>
                          <a:effectLst/>
                        </a:rPr>
                        <a:t>[</a:t>
                      </a:r>
                      <a:r>
                        <a:rPr lang="el-GR" sz="1800" u="none" strike="noStrike" baseline="0" dirty="0">
                          <a:solidFill>
                            <a:srgbClr val="FF0000"/>
                          </a:solidFill>
                          <a:effectLst/>
                        </a:rPr>
                        <a:t>μ</a:t>
                      </a:r>
                      <a:r>
                        <a:rPr lang="en-US" sz="1800" u="none" strike="noStrike" baseline="0" dirty="0">
                          <a:solidFill>
                            <a:srgbClr val="FF0000"/>
                          </a:solidFill>
                          <a:effectLst/>
                        </a:rPr>
                        <a:t>m]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&lt;</a:t>
                      </a:r>
                      <a:r>
                        <a:rPr lang="el-GR" sz="180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ϕ</a:t>
                      </a:r>
                      <a:r>
                        <a:rPr lang="en-US" sz="180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&gt;</a:t>
                      </a:r>
                      <a:r>
                        <a:rPr lang="el-GR" sz="180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[</a:t>
                      </a:r>
                      <a:r>
                        <a:rPr lang="el-GR" sz="180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μ</a:t>
                      </a:r>
                      <a:r>
                        <a:rPr lang="en-US" sz="180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rad]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baseline="0" dirty="0" smtClean="0">
                          <a:solidFill>
                            <a:srgbClr val="C00000"/>
                          </a:solidFill>
                          <a:effectLst/>
                        </a:rPr>
                        <a:t>σ</a:t>
                      </a:r>
                      <a:r>
                        <a:rPr lang="el-GR" sz="1800" b="1" u="none" strike="noStrike" baseline="-25000" dirty="0" smtClean="0">
                          <a:solidFill>
                            <a:srgbClr val="C00000"/>
                          </a:solidFill>
                          <a:effectLst/>
                        </a:rPr>
                        <a:t>ϕ</a:t>
                      </a:r>
                      <a:r>
                        <a:rPr lang="el-GR" sz="1800" b="1" u="none" strike="noStrike" baseline="0" dirty="0" smtClean="0">
                          <a:solidFill>
                            <a:srgbClr val="C00000"/>
                          </a:solidFill>
                          <a:effectLst/>
                        </a:rPr>
                        <a:t>[μ</a:t>
                      </a:r>
                      <a:r>
                        <a:rPr lang="en-US" sz="1800" b="1" u="none" strike="noStrike" baseline="0" dirty="0" smtClean="0">
                          <a:solidFill>
                            <a:srgbClr val="C00000"/>
                          </a:solidFill>
                          <a:effectLst/>
                        </a:rPr>
                        <a:t>rad]</a:t>
                      </a:r>
                      <a:endParaRPr lang="en-US" sz="1800" b="1" i="0" u="none" strike="noStrike" baseline="0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&lt;x&gt;[</a:t>
                      </a:r>
                      <a:r>
                        <a:rPr lang="el-GR" sz="1800" u="none" strike="noStrike" dirty="0">
                          <a:effectLst/>
                        </a:rPr>
                        <a:t>μ</a:t>
                      </a:r>
                      <a:r>
                        <a:rPr lang="en-US" sz="1800" u="none" strike="noStrike" dirty="0">
                          <a:effectLst/>
                        </a:rPr>
                        <a:t>m]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σ</a:t>
                      </a:r>
                      <a:r>
                        <a:rPr lang="en-US" sz="1800" u="none" strike="noStrike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[</a:t>
                      </a:r>
                      <a:r>
                        <a:rPr lang="el-GR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μ</a:t>
                      </a:r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m]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&lt;y&gt;[</a:t>
                      </a:r>
                      <a:r>
                        <a:rPr lang="el-GR" sz="1800" u="none" strike="noStrike" dirty="0">
                          <a:effectLst/>
                        </a:rPr>
                        <a:t>μ</a:t>
                      </a:r>
                      <a:r>
                        <a:rPr lang="en-US" sz="1800" u="none" strike="noStrike" dirty="0">
                          <a:effectLst/>
                        </a:rPr>
                        <a:t>m]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800" b="0" i="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sz="1800" b="0" i="0" u="none" strike="noStrike" kern="1200" baseline="-250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b="0" i="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800" b="0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800" b="0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l-GR" sz="18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sz="1800" b="1" u="none" strike="noStrike" kern="1200" baseline="-250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800" b="1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800" b="1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m]</a:t>
                      </a:r>
                    </a:p>
                  </a:txBody>
                  <a:tcPr marL="9525" marR="9525" marT="9525" marB="0" anchor="b"/>
                </a:tc>
              </a:tr>
              <a:tr h="3695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3.6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46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4.2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</a:t>
                      </a:r>
                      <a:endParaRPr lang="en-US" sz="1800" b="1" i="0" u="none" strike="noStrike" baseline="0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8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695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-3.6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69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-5.7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en-US" sz="1800" b="1" i="0" u="none" strike="noStrike" baseline="0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-3.6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rgbClr val="FF0000"/>
                          </a:solidFill>
                          <a:effectLst/>
                        </a:rPr>
                        <a:t>69</a:t>
                      </a:r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US" sz="18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695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UVA3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-11.6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-3.6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800" b="1" i="0" u="none" strike="noStrike" baseline="0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r>
                        <a:rPr lang="en-US" sz="1800" u="none" strike="noStrike" dirty="0" smtClean="0">
                          <a:effectLst/>
                        </a:rPr>
                        <a:t>11.6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endParaRPr lang="en-US" sz="18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695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baseline="0" dirty="0">
                          <a:solidFill>
                            <a:srgbClr val="FF0000"/>
                          </a:solidFill>
                          <a:effectLst/>
                        </a:rPr>
                        <a:t>59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800" b="0" i="0" u="none" strike="noStrike" baseline="0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US" sz="1800" b="1" i="0" u="none" strike="noStrike" baseline="0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59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baseline="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lang="en-US" sz="18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3581400"/>
            <a:ext cx="845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Resolutions in (</a:t>
            </a:r>
            <a:r>
              <a:rPr lang="en-US" sz="2200" dirty="0" err="1" smtClean="0"/>
              <a:t>x,y</a:t>
            </a:r>
            <a:r>
              <a:rPr lang="en-US" sz="2200" dirty="0" smtClean="0"/>
              <a:t>) are also calculated at this origin.</a:t>
            </a:r>
          </a:p>
          <a:p>
            <a:r>
              <a:rPr lang="en-US" sz="2200" dirty="0" smtClean="0"/>
              <a:t>Resolution in </a:t>
            </a:r>
            <a:r>
              <a:rPr lang="en-US" altLang="zh-CN" sz="2200" dirty="0" smtClean="0"/>
              <a:t>r is very close to resolution in X;</a:t>
            </a:r>
          </a:p>
          <a:p>
            <a:r>
              <a:rPr lang="en-US" altLang="zh-CN" sz="2200" b="1" dirty="0" smtClean="0">
                <a:solidFill>
                  <a:srgbClr val="C00000"/>
                </a:solidFill>
              </a:rPr>
              <a:t>The last column is the resolution in y calculated from resolution in </a:t>
            </a:r>
            <a:r>
              <a:rPr lang="el-GR" altLang="zh-CN" sz="2200" b="1" dirty="0" smtClean="0">
                <a:solidFill>
                  <a:srgbClr val="C00000"/>
                </a:solidFill>
              </a:rPr>
              <a:t>ϕ</a:t>
            </a:r>
            <a:r>
              <a:rPr lang="en-US" altLang="zh-CN" sz="2200" dirty="0" smtClean="0"/>
              <a:t>.</a:t>
            </a:r>
          </a:p>
          <a:p>
            <a:r>
              <a:rPr lang="en-US" altLang="zh-CN" sz="2200" dirty="0" smtClean="0"/>
              <a:t>Also, </a:t>
            </a:r>
            <a:r>
              <a:rPr lang="en-US" altLang="zh-CN" sz="2200" i="1" dirty="0" smtClean="0">
                <a:solidFill>
                  <a:srgbClr val="3333FF"/>
                </a:solidFill>
              </a:rPr>
              <a:t>&lt;x&gt;≈&lt;r&gt; and &lt;y&gt;≈&lt;</a:t>
            </a:r>
            <a:r>
              <a:rPr lang="el-GR" altLang="zh-CN" sz="2200" i="1" dirty="0" smtClean="0">
                <a:solidFill>
                  <a:srgbClr val="3333FF"/>
                </a:solidFill>
              </a:rPr>
              <a:t>ϕ</a:t>
            </a:r>
            <a:r>
              <a:rPr lang="en-US" altLang="zh-CN" sz="2200" i="1" dirty="0" smtClean="0">
                <a:solidFill>
                  <a:srgbClr val="3333FF"/>
                </a:solidFill>
              </a:rPr>
              <a:t>&gt;*L</a:t>
            </a:r>
            <a:endParaRPr lang="en-US" altLang="zh-CN" sz="2200" i="1" dirty="0" smtClean="0">
              <a:solidFill>
                <a:srgbClr val="3333FF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16200000">
            <a:off x="4229100" y="2628901"/>
            <a:ext cx="571500" cy="55245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05200" y="5181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l-GR" baseline="-25000" dirty="0" smtClean="0"/>
              <a:t>ϕ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7200900" y="518160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y</a:t>
            </a:r>
            <a:endParaRPr lang="en-US" baseline="-25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752600" y="5791200"/>
            <a:ext cx="55245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86200" y="5486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L=2127mm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438400" y="5855732"/>
                <a:ext cx="4762500" cy="859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=2∗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∗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𝜑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𝐿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𝜑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5855732"/>
                <a:ext cx="4762500" cy="8591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c 12"/>
          <p:cNvSpPr/>
          <p:nvPr/>
        </p:nvSpPr>
        <p:spPr>
          <a:xfrm>
            <a:off x="3352800" y="5334000"/>
            <a:ext cx="1524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12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752862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Autofit/>
          </a:bodyPr>
          <a:lstStyle/>
          <a:p>
            <a:r>
              <a:rPr lang="en-US" sz="3000" dirty="0" smtClean="0"/>
              <a:t>Summary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3581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Tracking in (r,</a:t>
            </a:r>
            <a:r>
              <a:rPr lang="el-GR" sz="2600" dirty="0" smtClean="0"/>
              <a:t>ϕ</a:t>
            </a:r>
            <a:r>
              <a:rPr lang="en-US" sz="2600" dirty="0" smtClean="0"/>
              <a:t>) plane is implemented for ref. detectors and is consistent with the resolution results as in (</a:t>
            </a:r>
            <a:r>
              <a:rPr lang="en-US" sz="2600" dirty="0" err="1" smtClean="0"/>
              <a:t>x,y</a:t>
            </a:r>
            <a:r>
              <a:rPr lang="en-US" sz="2600" dirty="0" smtClean="0"/>
              <a:t>) plane.</a:t>
            </a:r>
          </a:p>
          <a:p>
            <a:r>
              <a:rPr lang="en-US" sz="2600" dirty="0" smtClean="0"/>
              <a:t>This means </a:t>
            </a:r>
            <a:r>
              <a:rPr lang="el-GR" sz="2600" dirty="0" smtClean="0"/>
              <a:t>ϕ</a:t>
            </a:r>
            <a:r>
              <a:rPr lang="en-US" sz="2600" dirty="0" smtClean="0"/>
              <a:t> resolution for radial CMS/EIC with straight/zigzag strips can be studied, and thus resolution in Cartesian coordinates </a:t>
            </a:r>
            <a:r>
              <a:rPr lang="en-US" sz="2600" dirty="0"/>
              <a:t>can be estimated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We are going to implement this study…</a:t>
            </a:r>
            <a:endParaRPr lang="en-US" sz="2600" dirty="0"/>
          </a:p>
        </p:txBody>
      </p:sp>
      <p:sp>
        <p:nvSpPr>
          <p:cNvPr id="4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13</a:t>
            </a:fld>
            <a:endParaRPr lang="en-US" sz="2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9525"/>
            <a:ext cx="5086350" cy="3038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" y="4126468"/>
            <a:ext cx="31432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500" dirty="0" smtClean="0">
                <a:solidFill>
                  <a:srgbClr val="FF0000"/>
                </a:solidFill>
              </a:rPr>
              <a:t>ϕ</a:t>
            </a:r>
            <a:r>
              <a:rPr lang="en-US" sz="1500" dirty="0" smtClean="0">
                <a:solidFill>
                  <a:srgbClr val="FF0000"/>
                </a:solidFill>
              </a:rPr>
              <a:t> distribution </a:t>
            </a:r>
          </a:p>
          <a:p>
            <a:r>
              <a:rPr lang="en-US" sz="1500" dirty="0" smtClean="0">
                <a:solidFill>
                  <a:srgbClr val="FF0000"/>
                </a:solidFill>
              </a:rPr>
              <a:t>on CMS sector 5.</a:t>
            </a:r>
          </a:p>
          <a:p>
            <a:r>
              <a:rPr lang="en-US" sz="1500" dirty="0" smtClean="0">
                <a:solidFill>
                  <a:srgbClr val="FF0000"/>
                </a:solidFill>
              </a:rPr>
              <a:t>Strip pitch: 1.3mrad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853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Methodology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219200" y="1066800"/>
            <a:ext cx="4800600" cy="2045734"/>
            <a:chOff x="1676400" y="2743200"/>
            <a:chExt cx="4800600" cy="2045734"/>
          </a:xfrm>
        </p:grpSpPr>
        <p:sp>
          <p:nvSpPr>
            <p:cNvPr id="4" name="Rectangle 3"/>
            <p:cNvSpPr/>
            <p:nvPr/>
          </p:nvSpPr>
          <p:spPr>
            <a:xfrm>
              <a:off x="5105400" y="4026933"/>
              <a:ext cx="457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REF</a:t>
              </a:r>
            </a:p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2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676400" y="2743200"/>
              <a:ext cx="4800600" cy="1219201"/>
              <a:chOff x="1676401" y="4788932"/>
              <a:chExt cx="4800600" cy="1219201"/>
            </a:xfrm>
          </p:grpSpPr>
          <p:sp>
            <p:nvSpPr>
              <p:cNvPr id="6" name="Trapezoid 5"/>
              <p:cNvSpPr/>
              <p:nvPr/>
            </p:nvSpPr>
            <p:spPr>
              <a:xfrm rot="16200000">
                <a:off x="4610100" y="4141233"/>
                <a:ext cx="1219200" cy="2514600"/>
              </a:xfrm>
              <a:prstGeom prst="trapezoi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16200000">
                <a:off x="3467101" y="2998232"/>
                <a:ext cx="1219199" cy="4800600"/>
              </a:xfrm>
              <a:prstGeom prst="triangle">
                <a:avLst/>
              </a:prstGeom>
              <a:noFill/>
              <a:ln w="34925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rot="10800000">
                <a:off x="5105400" y="5017533"/>
                <a:ext cx="0" cy="7620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10800000">
                <a:off x="5562600" y="4941333"/>
                <a:ext cx="0" cy="914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Arrow Connector 9"/>
            <p:cNvCxnSpPr/>
            <p:nvPr/>
          </p:nvCxnSpPr>
          <p:spPr>
            <a:xfrm>
              <a:off x="1676400" y="4255533"/>
              <a:ext cx="471794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1676400" y="2960134"/>
              <a:ext cx="0" cy="182880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0800000">
              <a:off x="6096001" y="4236423"/>
              <a:ext cx="3177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X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10800000">
              <a:off x="1752600" y="4648200"/>
              <a:ext cx="34671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514600" y="4278869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2127mm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05398" y="3188734"/>
              <a:ext cx="5334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CMS</a:t>
              </a:r>
            </a:p>
            <a:p>
              <a:r>
                <a:rPr lang="en-US" sz="1200" dirty="0" smtClean="0"/>
                <a:t>Eta5</a:t>
              </a:r>
              <a:endParaRPr lang="en-US" sz="1200" dirty="0"/>
            </a:p>
          </p:txBody>
        </p:sp>
        <p:cxnSp>
          <p:nvCxnSpPr>
            <p:cNvPr id="16" name="Straight Connector 15"/>
            <p:cNvCxnSpPr>
              <a:stCxn id="4" idx="2"/>
            </p:cNvCxnSpPr>
            <p:nvPr/>
          </p:nvCxnSpPr>
          <p:spPr>
            <a:xfrm>
              <a:off x="5334000" y="4484133"/>
              <a:ext cx="0" cy="164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2400" y="236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origin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" y="32766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Transfer (</a:t>
            </a:r>
            <a:r>
              <a:rPr lang="en-US" sz="2400" dirty="0" err="1" smtClean="0"/>
              <a:t>x,y</a:t>
            </a:r>
            <a:r>
              <a:rPr lang="en-US" sz="2400" dirty="0" smtClean="0"/>
              <a:t>) to (r,</a:t>
            </a:r>
            <a:r>
              <a:rPr lang="el-GR" sz="2400" dirty="0" smtClean="0"/>
              <a:t>ϕ</a:t>
            </a:r>
            <a:r>
              <a:rPr lang="en-US" sz="2400" dirty="0" smtClean="0"/>
              <a:t>) coordinates.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The CMS straight &amp; Zigzag radial strips </a:t>
            </a:r>
            <a:r>
              <a:rPr lang="en-US" sz="2400" dirty="0" smtClean="0"/>
              <a:t>have a </a:t>
            </a:r>
            <a:r>
              <a:rPr lang="en-US" sz="2400" dirty="0" smtClean="0"/>
              <a:t>fixed angle pitch (</a:t>
            </a:r>
            <a:r>
              <a:rPr lang="en-US" sz="2400" dirty="0" smtClean="0">
                <a:solidFill>
                  <a:srgbClr val="FF0000"/>
                </a:solidFill>
              </a:rPr>
              <a:t>~1.3mrad</a:t>
            </a:r>
            <a:r>
              <a:rPr lang="en-US" sz="2400" dirty="0" smtClean="0"/>
              <a:t>). If the origin is selected as the </a:t>
            </a:r>
            <a:r>
              <a:rPr lang="en-US" altLang="zh-CN" sz="2400" dirty="0"/>
              <a:t>vertex of </a:t>
            </a:r>
            <a:r>
              <a:rPr lang="en-US" altLang="zh-CN" sz="2400" dirty="0" smtClean="0"/>
              <a:t>this trapezoidal detector, </a:t>
            </a:r>
            <a:r>
              <a:rPr lang="en-US" altLang="zh-CN" sz="2400" dirty="0" smtClean="0"/>
              <a:t>strip position </a:t>
            </a:r>
            <a:r>
              <a:rPr lang="en-US" altLang="zh-CN" sz="2400" dirty="0" smtClean="0"/>
              <a:t>can be expressed in </a:t>
            </a:r>
            <a:r>
              <a:rPr lang="el-GR" altLang="zh-CN" sz="2400" dirty="0" smtClean="0"/>
              <a:t>ϕ</a:t>
            </a:r>
            <a:r>
              <a:rPr lang="en-US" altLang="zh-CN" sz="2400" dirty="0" smtClean="0"/>
              <a:t>.</a:t>
            </a:r>
            <a:endParaRPr lang="en-US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The vertex was not measured when the data was taken, need to find a way to figure it out (optimization).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In the figure above: the starting origin is set at </a:t>
            </a:r>
            <a:r>
              <a:rPr lang="en-US" sz="2400" dirty="0" smtClean="0"/>
              <a:t>2127mm to the center of REF2, this point </a:t>
            </a:r>
            <a:r>
              <a:rPr lang="en-US" sz="2400" dirty="0" smtClean="0"/>
              <a:t>is close to the vertex.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The results are tried out for the 4 ref. detectors.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400800" y="838200"/>
                <a:ext cx="2667000" cy="2533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200" b="0" i="1" smtClean="0">
                              <a:solidFill>
                                <a:srgbClr val="3333FF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3333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3333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3333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3333FF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3333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3333FF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3333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sz="2200" b="0" dirty="0" smtClean="0">
                  <a:solidFill>
                    <a:srgbClr val="3333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𝜑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atan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⁡(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200" b="0" i="1" smtClean="0">
                          <a:solidFill>
                            <a:srgbClr val="3333FF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200" dirty="0" smtClean="0">
                  <a:solidFill>
                    <a:srgbClr val="3333FF"/>
                  </a:solidFill>
                </a:endParaRPr>
              </a:p>
              <a:p>
                <a:endParaRPr lang="en-US" sz="2200" dirty="0">
                  <a:solidFill>
                    <a:srgbClr val="3333FF"/>
                  </a:solidFill>
                </a:endParaRPr>
              </a:p>
              <a:p>
                <a:r>
                  <a:rPr lang="el-GR" sz="2200" dirty="0" smtClean="0">
                    <a:solidFill>
                      <a:srgbClr val="3333FF"/>
                    </a:solidFill>
                  </a:rPr>
                  <a:t>ϕ</a:t>
                </a:r>
                <a:r>
                  <a:rPr lang="en-US" sz="2200" dirty="0" smtClean="0">
                    <a:solidFill>
                      <a:srgbClr val="3333FF"/>
                    </a:solidFill>
                  </a:rPr>
                  <a:t> in the range of </a:t>
                </a:r>
              </a:p>
              <a:p>
                <a:r>
                  <a:rPr lang="en-US" sz="2200" dirty="0" smtClean="0">
                    <a:solidFill>
                      <a:srgbClr val="3333FF"/>
                    </a:solidFill>
                  </a:rPr>
                  <a:t>(-</a:t>
                </a:r>
                <a:r>
                  <a:rPr lang="el-GR" sz="2200" dirty="0" smtClean="0">
                    <a:solidFill>
                      <a:srgbClr val="3333FF"/>
                    </a:solidFill>
                  </a:rPr>
                  <a:t>π</a:t>
                </a:r>
                <a:r>
                  <a:rPr lang="en-US" sz="2200" dirty="0" smtClean="0">
                    <a:solidFill>
                      <a:srgbClr val="3333FF"/>
                    </a:solidFill>
                  </a:rPr>
                  <a:t>/2, +</a:t>
                </a:r>
                <a:r>
                  <a:rPr lang="el-GR" sz="2200" dirty="0" smtClean="0">
                    <a:solidFill>
                      <a:srgbClr val="3333FF"/>
                    </a:solidFill>
                  </a:rPr>
                  <a:t>π</a:t>
                </a:r>
                <a:r>
                  <a:rPr lang="en-US" sz="2200" dirty="0" smtClean="0">
                    <a:solidFill>
                      <a:srgbClr val="3333FF"/>
                    </a:solidFill>
                  </a:rPr>
                  <a:t>/2)</a:t>
                </a:r>
              </a:p>
              <a:p>
                <a:r>
                  <a:rPr lang="en-US" sz="2200" dirty="0" smtClean="0">
                    <a:solidFill>
                      <a:srgbClr val="3333FF"/>
                    </a:solidFill>
                  </a:rPr>
                  <a:t>Actually: </a:t>
                </a:r>
              </a:p>
              <a:p>
                <a:r>
                  <a:rPr lang="en-US" sz="2200" dirty="0" smtClean="0">
                    <a:solidFill>
                      <a:srgbClr val="3333FF"/>
                    </a:solidFill>
                  </a:rPr>
                  <a:t>(-20mrad, +20mrad)</a:t>
                </a:r>
                <a:endParaRPr lang="en-US" sz="2200" dirty="0">
                  <a:solidFill>
                    <a:srgbClr val="3333FF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838200"/>
                <a:ext cx="2667000" cy="2533642"/>
              </a:xfrm>
              <a:prstGeom prst="rect">
                <a:avLst/>
              </a:prstGeom>
              <a:blipFill rotWithShape="1">
                <a:blip r:embed="rId2"/>
                <a:stretch>
                  <a:fillRect l="-2740" b="-3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2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4447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00CC"/>
                </a:solidFill>
              </a:rPr>
              <a:t>r</a:t>
            </a:r>
            <a:r>
              <a:rPr lang="en-US" sz="3000" dirty="0" smtClean="0">
                <a:solidFill>
                  <a:srgbClr val="0000CC"/>
                </a:solidFill>
              </a:rPr>
              <a:t> distribution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457200"/>
            <a:ext cx="4571992" cy="2819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457200"/>
            <a:ext cx="4571992" cy="28194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276600"/>
            <a:ext cx="4571992" cy="2889607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276600"/>
            <a:ext cx="4571992" cy="28896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69706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69706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" y="6019800"/>
            <a:ext cx="8000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Distribution in R is close to the distribution in X: </a:t>
            </a:r>
            <a:r>
              <a:rPr lang="en-US" sz="2400" b="1" dirty="0" err="1" smtClean="0">
                <a:solidFill>
                  <a:srgbClr val="FF0000"/>
                </a:solidFill>
              </a:rPr>
              <a:t>r≈x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The spacer in UVA3 can be seen</a:t>
            </a:r>
            <a:endParaRPr lang="en-US" sz="2400" dirty="0"/>
          </a:p>
        </p:txBody>
      </p:sp>
      <p:sp>
        <p:nvSpPr>
          <p:cNvPr id="14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3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062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l-GR" sz="3000" dirty="0" smtClean="0">
                <a:solidFill>
                  <a:srgbClr val="0000CC"/>
                </a:solidFill>
              </a:rPr>
              <a:t>ϕ</a:t>
            </a:r>
            <a:r>
              <a:rPr lang="en-US" sz="3000" dirty="0" smtClean="0">
                <a:solidFill>
                  <a:srgbClr val="0000CC"/>
                </a:solidFill>
              </a:rPr>
              <a:t> distribution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3"/>
            <a:ext cx="4571992" cy="28194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2"/>
            <a:ext cx="4571992" cy="2889607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8896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69706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69706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6350913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Distribution in </a:t>
            </a:r>
            <a:r>
              <a:rPr lang="el-GR" sz="2400" dirty="0" smtClean="0"/>
              <a:t>ϕ</a:t>
            </a:r>
            <a:r>
              <a:rPr lang="en-US" sz="2400" dirty="0" smtClean="0"/>
              <a:t> is similar to the distribution in Y: </a:t>
            </a:r>
            <a:r>
              <a:rPr lang="en-US" sz="2400" b="1" dirty="0" err="1">
                <a:solidFill>
                  <a:srgbClr val="FF0000"/>
                </a:solidFill>
              </a:rPr>
              <a:t>y</a:t>
            </a:r>
            <a:r>
              <a:rPr lang="en-US" sz="2400" b="1" dirty="0" err="1" smtClean="0">
                <a:solidFill>
                  <a:srgbClr val="FF0000"/>
                </a:solidFill>
              </a:rPr>
              <a:t>≈r</a:t>
            </a:r>
            <a:r>
              <a:rPr lang="en-US" sz="2400" b="1" dirty="0" err="1">
                <a:solidFill>
                  <a:srgbClr val="FF0000"/>
                </a:solidFill>
              </a:rPr>
              <a:t>ϕ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4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7623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00CC"/>
                </a:solidFill>
              </a:rPr>
              <a:t>Inclusive residual distribution in r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3"/>
            <a:ext cx="4571992" cy="2819399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2"/>
            <a:ext cx="4571992" cy="2965807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965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1283732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=46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1600" y="1295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=69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=55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=59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5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434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00CC"/>
                </a:solidFill>
              </a:rPr>
              <a:t>Inclusive residual distribution in </a:t>
            </a:r>
            <a:r>
              <a:rPr lang="el-GR" sz="3000" dirty="0" smtClean="0">
                <a:solidFill>
                  <a:srgbClr val="0000CC"/>
                </a:solidFill>
              </a:rPr>
              <a:t>ϕ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399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3"/>
            <a:ext cx="4571992" cy="28194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3"/>
            <a:ext cx="4571992" cy="2965806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965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1283732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=21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1295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=31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=23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=25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rad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6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1975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00CC"/>
                </a:solidFill>
              </a:rPr>
              <a:t>Inclusive residual in r versus r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3"/>
            <a:ext cx="4571992" cy="28194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3"/>
            <a:ext cx="4571992" cy="2965806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965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8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7</a:t>
            </a:fld>
            <a:endParaRPr lang="en-US" sz="2400"/>
          </a:p>
        </p:txBody>
      </p:sp>
      <p:sp>
        <p:nvSpPr>
          <p:cNvPr id="2" name="TextBox 1"/>
          <p:cNvSpPr txBox="1"/>
          <p:nvPr/>
        </p:nvSpPr>
        <p:spPr>
          <a:xfrm>
            <a:off x="457200" y="6476999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Another way to look into the residual distributions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00CC"/>
                </a:solidFill>
              </a:rPr>
              <a:t>Inclusive residual in </a:t>
            </a:r>
            <a:r>
              <a:rPr lang="el-GR" sz="3000" dirty="0" smtClean="0">
                <a:solidFill>
                  <a:srgbClr val="0000CC"/>
                </a:solidFill>
              </a:rPr>
              <a:t>ϕ</a:t>
            </a:r>
            <a:r>
              <a:rPr lang="en-US" sz="3000" dirty="0" smtClean="0">
                <a:solidFill>
                  <a:srgbClr val="0000CC"/>
                </a:solidFill>
              </a:rPr>
              <a:t> versus </a:t>
            </a:r>
            <a:r>
              <a:rPr lang="el-GR" sz="3000" dirty="0" smtClean="0">
                <a:solidFill>
                  <a:srgbClr val="0000CC"/>
                </a:solidFill>
              </a:rPr>
              <a:t>ϕ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4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3"/>
            <a:ext cx="4571992" cy="28194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3"/>
            <a:ext cx="4571992" cy="2965806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965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8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8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4439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Ex</a:t>
            </a:r>
            <a:r>
              <a:rPr lang="en-US" sz="3000" dirty="0" smtClean="0">
                <a:solidFill>
                  <a:srgbClr val="0000CC"/>
                </a:solidFill>
              </a:rPr>
              <a:t>clusive residual distribution in r</a:t>
            </a: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91793"/>
            <a:ext cx="4571992" cy="2819399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691792"/>
            <a:ext cx="4571992" cy="2819399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11193"/>
            <a:ext cx="4571992" cy="2965806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3511193"/>
            <a:ext cx="4571992" cy="2965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914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UVA3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3745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1283732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=166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1600" y="12954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=98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=89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1600" y="401949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US" sz="2000" dirty="0" smtClean="0">
                <a:solidFill>
                  <a:srgbClr val="FF0000"/>
                </a:solidFill>
              </a:rPr>
              <a:t>=137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400" smtClean="0"/>
              <a:pPr/>
              <a:t>9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855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729</Words>
  <Application>Microsoft Office PowerPoint</Application>
  <PresentationFormat>On-screen Show (4:3)</PresentationFormat>
  <Paragraphs>229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FNAL beam test results update -- tracking in (r,ϕ) plane for ref. detectors</vt:lpstr>
      <vt:lpstr>Methodology</vt:lpstr>
      <vt:lpstr>r distribution</vt:lpstr>
      <vt:lpstr>ϕ distribution</vt:lpstr>
      <vt:lpstr>Inclusive residual distribution in r</vt:lpstr>
      <vt:lpstr>Inclusive residual distribution in ϕ</vt:lpstr>
      <vt:lpstr>Inclusive residual in r versus r</vt:lpstr>
      <vt:lpstr>Inclusive residual in ϕ versus ϕ</vt:lpstr>
      <vt:lpstr>Exclusive residual distribution in r</vt:lpstr>
      <vt:lpstr>Exclusive residual distribution in ϕ</vt:lpstr>
      <vt:lpstr>inclusive &amp; exclusive resolutions</vt:lpstr>
      <vt:lpstr>Resolution comparison in (r,ϕ) and (x,y) coordinate systems (inclusive)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beam test results update -- tracking in (r,ϕ) plane for ref. detectors</dc:title>
  <dc:creator>hepA</dc:creator>
  <cp:lastModifiedBy>hepA</cp:lastModifiedBy>
  <cp:revision>59</cp:revision>
  <dcterms:created xsi:type="dcterms:W3CDTF">2006-08-16T00:00:00Z</dcterms:created>
  <dcterms:modified xsi:type="dcterms:W3CDTF">2014-02-24T15:32:17Z</dcterms:modified>
</cp:coreProperties>
</file>